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</p:sldMasterIdLst>
  <p:notesMasterIdLst>
    <p:notesMasterId r:id="rId38"/>
  </p:notesMasterIdLst>
  <p:sldIdLst>
    <p:sldId id="325" r:id="rId11"/>
    <p:sldId id="261" r:id="rId12"/>
    <p:sldId id="327" r:id="rId13"/>
    <p:sldId id="326" r:id="rId14"/>
    <p:sldId id="330" r:id="rId15"/>
    <p:sldId id="262" r:id="rId16"/>
    <p:sldId id="263" r:id="rId17"/>
    <p:sldId id="264" r:id="rId18"/>
    <p:sldId id="265" r:id="rId19"/>
    <p:sldId id="328" r:id="rId20"/>
    <p:sldId id="329" r:id="rId21"/>
    <p:sldId id="313" r:id="rId22"/>
    <p:sldId id="269" r:id="rId23"/>
    <p:sldId id="273" r:id="rId24"/>
    <p:sldId id="268" r:id="rId25"/>
    <p:sldId id="331" r:id="rId26"/>
    <p:sldId id="275" r:id="rId27"/>
    <p:sldId id="332" r:id="rId28"/>
    <p:sldId id="334" r:id="rId29"/>
    <p:sldId id="272" r:id="rId30"/>
    <p:sldId id="276" r:id="rId31"/>
    <p:sldId id="335" r:id="rId32"/>
    <p:sldId id="336" r:id="rId33"/>
    <p:sldId id="295" r:id="rId34"/>
    <p:sldId id="271" r:id="rId35"/>
    <p:sldId id="270" r:id="rId36"/>
    <p:sldId id="317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071B-A4DE-4ADF-8885-88930D69763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AB79-1AE3-49D9-8020-12371F88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7FD1DC2-16FB-4468-BE48-7D998B3AE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507B28A-3F3D-49FF-A48D-FAB90B83F231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EF1989A-B956-43A8-BB7D-CBF422796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39F9952-632F-4404-B344-A0F618B75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ACEA589-DE00-4CDE-BD15-3FB0D0DA7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BC1103B-D05B-420C-8E54-EE145B50BDF2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89226CB7-4FEE-4CCB-919F-B0D209D3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cs typeface="Arial" panose="020B0604020202020204" pitchFamily="34" charset="0"/>
              </a:rPr>
              <a:t>BÀN CHÂN KÌ DIỆU</a:t>
            </a:r>
          </a:p>
          <a:p>
            <a:pPr>
              <a:spcBef>
                <a:spcPct val="50000"/>
              </a:spcBef>
            </a:pPr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CF28FA4-8D74-4F9C-94D0-9509F6A9C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AB79-1AE3-49D9-8020-12371F8872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AB79-1AE3-49D9-8020-12371F8872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AB79-1AE3-49D9-8020-12371F8872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ACEA589-DE00-4CDE-BD15-3FB0D0DA7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BC1103B-D05B-420C-8E54-EE145B50BDF2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89226CB7-4FEE-4CCB-919F-B0D209D3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cs typeface="Arial" panose="020B0604020202020204" pitchFamily="34" charset="0"/>
              </a:rPr>
              <a:t>BÀN CHÂN KÌ DIỆU</a:t>
            </a:r>
          </a:p>
          <a:p>
            <a:pPr>
              <a:spcBef>
                <a:spcPct val="50000"/>
              </a:spcBef>
            </a:pPr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CF28FA4-8D74-4F9C-94D0-9509F6A9C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3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DE30780-7BA1-4343-B638-0001A87CB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AA2D612-5982-487E-AFA3-C20D3FE75DFF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DC5CFCB0-6947-43B3-AB92-4FF42A2C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cs typeface="Arial" panose="020B0604020202020204" pitchFamily="34" charset="0"/>
              </a:rPr>
              <a:t>BÀN CHÂN KÌ DIỆU</a:t>
            </a:r>
          </a:p>
          <a:p>
            <a:pPr>
              <a:spcBef>
                <a:spcPct val="50000"/>
              </a:spcBef>
            </a:pPr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45310B3-9664-4379-984B-D793774F6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8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18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8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1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65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78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1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3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55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898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0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6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6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4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4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08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4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2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6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3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86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4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6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34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0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8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88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0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7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4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1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9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2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34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2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6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9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21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8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8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5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51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7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9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145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97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32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4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7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http://dl10.glitter-graphics.net/pub/628/628290gqhiis6k6p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2.xml"/><Relationship Id="rId1" Type="http://schemas.openxmlformats.org/officeDocument/2006/relationships/audio" Target="file:///J:\KH%20tu&#7847;n%2021%20&#226;m%20thanh\G&#224;%20nh&#224;%20thy%20%5e%5e%20-%20RingRing.vn%20-R&#225;p%20g&#224;%20g&#225;y%20cuc%20hay.mp3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E10C993-26FB-4F05-A2C1-EF94807D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5750"/>
            <a:ext cx="7315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slide0046_image423">
            <a:extLst>
              <a:ext uri="{FF2B5EF4-FFF2-40B4-BE49-F238E27FC236}">
                <a16:creationId xmlns:a16="http://schemas.microsoft.com/office/drawing/2014/main" id="{B91CFABD-CA62-4083-BF10-6C3E100F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" y="-211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OINSET3">
            <a:extLst>
              <a:ext uri="{FF2B5EF4-FFF2-40B4-BE49-F238E27FC236}">
                <a16:creationId xmlns:a16="http://schemas.microsoft.com/office/drawing/2014/main" id="{7AB6B84E-0F00-43D8-9B42-F05899B0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286000"/>
            <a:ext cx="1864519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ellcoll">
            <a:extLst>
              <a:ext uri="{FF2B5EF4-FFF2-40B4-BE49-F238E27FC236}">
                <a16:creationId xmlns:a16="http://schemas.microsoft.com/office/drawing/2014/main" id="{9D35D5A2-D7DF-4823-99D1-E1F1EFC5A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621">
            <a:off x="7590829" y="104178"/>
            <a:ext cx="1370410" cy="12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" descr="http://dl10.glitter-graphics.net/pub/628/628290gqhiis6k6p.gif">
            <a:extLst>
              <a:ext uri="{FF2B5EF4-FFF2-40B4-BE49-F238E27FC236}">
                <a16:creationId xmlns:a16="http://schemas.microsoft.com/office/drawing/2014/main" id="{6F638FDE-DB30-4E81-9389-41E0A517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5875" y="2100307"/>
            <a:ext cx="4343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22">
            <a:extLst>
              <a:ext uri="{FF2B5EF4-FFF2-40B4-BE49-F238E27FC236}">
                <a16:creationId xmlns:a16="http://schemas.microsoft.com/office/drawing/2014/main" id="{A6E1664D-7E9D-4183-9F46-0B4CE03746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285750"/>
            <a:ext cx="5668094" cy="629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ỜNG TIỂU HỌC LÊ VĂN THẾ</a:t>
            </a:r>
          </a:p>
        </p:txBody>
      </p:sp>
      <p:sp>
        <p:nvSpPr>
          <p:cNvPr id="3080" name="WordArt 24">
            <a:extLst>
              <a:ext uri="{FF2B5EF4-FFF2-40B4-BE49-F238E27FC236}">
                <a16:creationId xmlns:a16="http://schemas.microsoft.com/office/drawing/2014/main" id="{AE64C2D0-BB76-45CA-A4E5-364CFBC38E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2352" y="3001849"/>
            <a:ext cx="4840008" cy="6463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BA THỂ CỦA NƯỚC.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9" name="WordArt 22">
            <a:extLst>
              <a:ext uri="{FF2B5EF4-FFF2-40B4-BE49-F238E27FC236}">
                <a16:creationId xmlns:a16="http://schemas.microsoft.com/office/drawing/2014/main" id="{CA1B1D65-019D-438B-A408-29B72BD77A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2906" y="1239942"/>
            <a:ext cx="5668094" cy="629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 – LỚP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B4B9F-96A1-4DA0-ADB8-CC65851AE0C7}"/>
              </a:ext>
            </a:extLst>
          </p:cNvPr>
          <p:cNvSpPr/>
          <p:nvPr/>
        </p:nvSpPr>
        <p:spPr>
          <a:xfrm>
            <a:off x="4603626" y="192192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atin typeface="Times New Roman"/>
              </a:rPr>
              <a:t>Tuần</a:t>
            </a:r>
            <a:r>
              <a:rPr lang="en-US" sz="3600" b="1" dirty="0">
                <a:latin typeface="Times New Roman"/>
              </a:rPr>
              <a:t> 11 – </a:t>
            </a:r>
            <a:r>
              <a:rPr lang="en-US" sz="3600" b="1" dirty="0" err="1">
                <a:latin typeface="Times New Roman"/>
              </a:rPr>
              <a:t>Tiết</a:t>
            </a:r>
            <a:r>
              <a:rPr lang="en-US" sz="3600" b="1" dirty="0">
                <a:latin typeface="Times New Roman"/>
              </a:rPr>
              <a:t> 1</a:t>
            </a:r>
            <a:endParaRPr lang="vi-VN" sz="3600" b="1" dirty="0">
              <a:latin typeface="Times New Roma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646" y="1281051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12E3B-B8A5-405C-B3A4-AE2988992F5E}"/>
              </a:ext>
            </a:extLst>
          </p:cNvPr>
          <p:cNvSpPr/>
          <p:nvPr/>
        </p:nvSpPr>
        <p:spPr>
          <a:xfrm>
            <a:off x="618646" y="227936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/>
              </a:rPr>
              <a:t>- </a:t>
            </a:r>
            <a:r>
              <a:rPr lang="en-US" sz="3200" b="1" dirty="0" err="1">
                <a:latin typeface="Times New Roman"/>
              </a:rPr>
              <a:t>Khói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mỏng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được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gọi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là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?</a:t>
            </a:r>
            <a:endParaRPr lang="vi-VN" sz="3200" b="1" dirty="0">
              <a:latin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0DE24-9AC5-4F08-B708-38DE2FAD3533}"/>
              </a:ext>
            </a:extLst>
          </p:cNvPr>
          <p:cNvSpPr/>
          <p:nvPr/>
        </p:nvSpPr>
        <p:spPr>
          <a:xfrm>
            <a:off x="618646" y="26749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/>
              </a:rPr>
              <a:t>- </a:t>
            </a:r>
            <a:r>
              <a:rPr lang="en-US" sz="3200" b="1" dirty="0" err="1">
                <a:latin typeface="Times New Roman"/>
              </a:rPr>
              <a:t>Khi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đổ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nước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nóng</a:t>
            </a:r>
            <a:r>
              <a:rPr lang="en-US" sz="3200" b="1" dirty="0">
                <a:latin typeface="Times New Roman"/>
              </a:rPr>
              <a:t> ra </a:t>
            </a:r>
            <a:r>
              <a:rPr lang="en-US" sz="3200" b="1" dirty="0" err="1">
                <a:latin typeface="Times New Roman"/>
              </a:rPr>
              <a:t>ly</a:t>
            </a:r>
            <a:r>
              <a:rPr lang="en-US" sz="3200" b="1" dirty="0">
                <a:latin typeface="Times New Roman"/>
              </a:rPr>
              <a:t> ta </a:t>
            </a:r>
            <a:r>
              <a:rPr lang="en-US" sz="3200" b="1" dirty="0" err="1">
                <a:latin typeface="Times New Roman"/>
              </a:rPr>
              <a:t>thấy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hiện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tượng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xảy</a:t>
            </a:r>
            <a:r>
              <a:rPr lang="en-US" sz="3200" b="1" dirty="0">
                <a:latin typeface="Times New Roman"/>
              </a:rPr>
              <a:t> ra?</a:t>
            </a:r>
            <a:endParaRPr lang="vi-VN" sz="3200" b="1" dirty="0">
              <a:latin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DBB3B-C0BD-4404-9F3E-1F8839040125}"/>
              </a:ext>
            </a:extLst>
          </p:cNvPr>
          <p:cNvSpPr/>
          <p:nvPr/>
        </p:nvSpPr>
        <p:spPr>
          <a:xfrm>
            <a:off x="602467" y="278705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Khói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mỏng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hơi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90206-3FA2-47DE-9EC8-133D549F0A22}"/>
              </a:ext>
            </a:extLst>
          </p:cNvPr>
          <p:cNvSpPr/>
          <p:nvPr/>
        </p:nvSpPr>
        <p:spPr>
          <a:xfrm>
            <a:off x="755576" y="3587127"/>
            <a:ext cx="513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7030A0"/>
                </a:solidFill>
                <a:latin typeface="Times New Roman"/>
              </a:rPr>
              <a:t>Hơi</a:t>
            </a:r>
            <a:r>
              <a:rPr lang="en-US" sz="3200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khí</a:t>
            </a:r>
            <a:endParaRPr lang="vi-VN" sz="32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6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2033" y="2685642"/>
            <a:ext cx="8204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0DE24-9AC5-4F08-B708-38DE2FAD3533}"/>
              </a:ext>
            </a:extLst>
          </p:cNvPr>
          <p:cNvSpPr/>
          <p:nvPr/>
        </p:nvSpPr>
        <p:spPr>
          <a:xfrm>
            <a:off x="639032" y="107943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/>
              </a:rPr>
              <a:t>- </a:t>
            </a:r>
            <a:r>
              <a:rPr lang="en-US" sz="3200" b="1" dirty="0" err="1">
                <a:latin typeface="Times New Roman"/>
              </a:rPr>
              <a:t>Khi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úp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đĩa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nước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nóng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khoảng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một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vài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phút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rồi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nhấc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đĩa</a:t>
            </a:r>
            <a:r>
              <a:rPr lang="en-US" sz="3200" b="1" dirty="0">
                <a:latin typeface="Times New Roman"/>
              </a:rPr>
              <a:t> ra. Ta </a:t>
            </a:r>
            <a:r>
              <a:rPr lang="en-US" sz="3200" b="1" dirty="0" err="1">
                <a:latin typeface="Times New Roman"/>
              </a:rPr>
              <a:t>thấy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hiện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tượng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xảy</a:t>
            </a:r>
            <a:r>
              <a:rPr lang="en-US" sz="3200" b="1" dirty="0">
                <a:latin typeface="Times New Roman"/>
              </a:rPr>
              <a:t> ra </a:t>
            </a:r>
            <a:r>
              <a:rPr lang="en-US" sz="3200" b="1" dirty="0" err="1">
                <a:latin typeface="Times New Roman"/>
              </a:rPr>
              <a:t>trên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mặt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đĩa</a:t>
            </a:r>
            <a:r>
              <a:rPr lang="en-US" sz="3200" b="1" dirty="0">
                <a:latin typeface="Times New Roman"/>
              </a:rPr>
              <a:t>?  </a:t>
            </a:r>
            <a:endParaRPr lang="vi-VN" sz="3200" b="1" dirty="0">
              <a:latin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63B356-47EF-4BAB-8D55-03377CED312D}"/>
              </a:ext>
            </a:extLst>
          </p:cNvPr>
          <p:cNvSpPr/>
          <p:nvPr/>
        </p:nvSpPr>
        <p:spPr>
          <a:xfrm>
            <a:off x="603590" y="156581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đọng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</a:rPr>
              <a:t>đĩa</a:t>
            </a:r>
            <a:r>
              <a:rPr lang="en-US" sz="3200" b="1" dirty="0">
                <a:solidFill>
                  <a:srgbClr val="0000FF"/>
                </a:solidFill>
                <a:latin typeface="Times New Roman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46409-FBFF-4110-BFF7-F7865C91D352}"/>
              </a:ext>
            </a:extLst>
          </p:cNvPr>
          <p:cNvSpPr/>
          <p:nvPr/>
        </p:nvSpPr>
        <p:spPr>
          <a:xfrm>
            <a:off x="683567" y="21074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/>
              </a:rPr>
              <a:t>- </a:t>
            </a:r>
            <a:r>
              <a:rPr lang="en-US" sz="3200" b="1" dirty="0" err="1">
                <a:latin typeface="Times New Roman"/>
              </a:rPr>
              <a:t>Vậy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hiện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tượng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gọi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là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?  </a:t>
            </a:r>
            <a:endParaRPr lang="vi-VN" sz="32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0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>
            <a:extLst>
              <a:ext uri="{FF2B5EF4-FFF2-40B4-BE49-F238E27FC236}">
                <a16:creationId xmlns:a16="http://schemas.microsoft.com/office/drawing/2014/main" id="{C751A070-FB4C-4D32-B22C-D1D348A4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28700"/>
            <a:ext cx="2400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B9A568F3-D04D-4638-8AF1-0B50728E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28617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* Qua </a:t>
            </a:r>
            <a:r>
              <a:rPr lang="en-US" altLang="en-US" sz="3600" b="1" dirty="0" err="1"/>
              <a:t>hai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tượng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trên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nhận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xét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gì</a:t>
            </a:r>
            <a:r>
              <a:rPr lang="en-US" altLang="en-US" sz="3600" b="1" dirty="0"/>
              <a:t>?</a:t>
            </a:r>
            <a:endParaRPr lang="en-US" altLang="en-US" sz="3600" dirty="0"/>
          </a:p>
        </p:txBody>
      </p:sp>
      <p:sp>
        <p:nvSpPr>
          <p:cNvPr id="9276" name="Text Box 60">
            <a:extLst>
              <a:ext uri="{FF2B5EF4-FFF2-40B4-BE49-F238E27FC236}">
                <a16:creationId xmlns:a16="http://schemas.microsoft.com/office/drawing/2014/main" id="{589AE4BC-5C68-404D-9A42-204F7AF9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067694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</a:rPr>
              <a:t>* </a:t>
            </a:r>
            <a:r>
              <a:rPr lang="vi-VN" altLang="en-US" sz="3600" b="1" dirty="0">
                <a:solidFill>
                  <a:srgbClr val="0000CC"/>
                </a:solidFill>
              </a:rPr>
              <a:t>N</a:t>
            </a:r>
            <a:r>
              <a:rPr lang="en-US" altLang="en-US" sz="3600" b="1" dirty="0" err="1">
                <a:solidFill>
                  <a:srgbClr val="0000CC"/>
                </a:solidFill>
              </a:rPr>
              <a:t>ước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vi-VN" altLang="en-US" sz="3600" b="1" dirty="0">
                <a:solidFill>
                  <a:srgbClr val="0000CC"/>
                </a:solidFill>
              </a:rPr>
              <a:t>c</a:t>
            </a:r>
            <a:r>
              <a:rPr lang="en-US" altLang="en-US" sz="3600" b="1" dirty="0" err="1">
                <a:solidFill>
                  <a:srgbClr val="0000CC"/>
                </a:solidFill>
              </a:rPr>
              <a:t>huyển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</a:rPr>
              <a:t> sang </a:t>
            </a:r>
            <a:r>
              <a:rPr lang="en-US" altLang="en-US" sz="36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</a:rPr>
              <a:t> sang </a:t>
            </a:r>
            <a:r>
              <a:rPr lang="en-US" altLang="en-US" sz="36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  <a:endParaRPr lang="en-US" altLang="en-US" sz="36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2" grpId="0"/>
      <p:bldP spid="9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8972" y="2658703"/>
            <a:ext cx="2448272" cy="624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Thể khí</a:t>
            </a:r>
            <a:endParaRPr lang="en-US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9660" y="948781"/>
            <a:ext cx="2520280" cy="626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+mj-lt"/>
              </a:rPr>
              <a:t>Thể lỏng</a:t>
            </a:r>
            <a:endParaRPr lang="en-US" sz="4000" b="1" dirty="0">
              <a:latin typeface="+mj-lt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129039" y="1079078"/>
            <a:ext cx="1224136" cy="211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912" y="1816448"/>
            <a:ext cx="14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+mj-lt"/>
              </a:rPr>
              <a:t>Bay hơi</a:t>
            </a:r>
            <a:endParaRPr lang="en-US" sz="2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97" y="1816448"/>
            <a:ext cx="156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Ngưng tụ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379" y="-5326"/>
            <a:ext cx="8809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chuyển thể của nước từ thể lỏng sang thể 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355" y="350785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ước ở thể lỏng bay hơi nước thành thể khí.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Nước ở nhiệt độ cao biến thành hơi nước nhanh hơn nước ở nhiệt độ thấp.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Hơi nước là nước ở thể khí.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Hơi nước không thể nhìn thấy bằng mắt. Hơi nước gặp lạnh ngưng tụ thành nước ở thể lỏng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11" name="Curved Left Arrow 10"/>
          <p:cNvSpPr/>
          <p:nvPr/>
        </p:nvSpPr>
        <p:spPr>
          <a:xfrm rot="10800000">
            <a:off x="2195737" y="1053372"/>
            <a:ext cx="1224136" cy="20045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2C54924-A6F6-47F5-845A-5B4A27D8AB4A}"/>
              </a:ext>
            </a:extLst>
          </p:cNvPr>
          <p:cNvSpPr/>
          <p:nvPr/>
        </p:nvSpPr>
        <p:spPr>
          <a:xfrm>
            <a:off x="179512" y="3723878"/>
            <a:ext cx="144016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59761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003798"/>
            <a:ext cx="4464496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59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202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23456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3488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967" y="3641464"/>
            <a:ext cx="89916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5986"/>
            <a:ext cx="343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7486"/>
            <a:ext cx="4191000" cy="29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"/>
            <a:ext cx="2438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362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8768" y="3576664"/>
            <a:ext cx="89154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74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71550"/>
            <a:ext cx="8496944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vi-VN" sz="5400" dirty="0">
                <a:latin typeface="+mj-lt"/>
              </a:rPr>
              <a:t>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sự chuyển thể của nước từ thể lỏng sang thể khí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9D78DF-78A8-44AA-AF97-6FBB46CB0F9F}"/>
              </a:ext>
            </a:extLst>
          </p:cNvPr>
          <p:cNvSpPr/>
          <p:nvPr/>
        </p:nvSpPr>
        <p:spPr>
          <a:xfrm>
            <a:off x="323528" y="127560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0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96280" y="3283260"/>
            <a:ext cx="8839200" cy="14573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53"/>
            <a:ext cx="6629400" cy="27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280" y="3208589"/>
            <a:ext cx="9144000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algn="just"/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</a:t>
            </a:r>
            <a:r>
              <a:rPr lang="en-GB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5660867" y="355218"/>
            <a:ext cx="3348880" cy="11491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-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170"/>
            <a:ext cx="5220073" cy="31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298271"/>
            <a:ext cx="315381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7B0C5-B90F-4A4E-B675-44ADF1788C95}"/>
              </a:ext>
            </a:extLst>
          </p:cNvPr>
          <p:cNvSpPr/>
          <p:nvPr/>
        </p:nvSpPr>
        <p:spPr>
          <a:xfrm>
            <a:off x="261178" y="335488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3328AFD-E77E-41A4-96F6-B0B915A8F7D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14138" y="1650803"/>
            <a:ext cx="3042338" cy="17766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N</a:t>
            </a:r>
            <a:r>
              <a:rPr lang="vi-VN" sz="2800" b="1" dirty="0">
                <a:ea typeface="Arial Unicode MS" pitchFamily="34" charset="-128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ớc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91FDA31-2A88-4A85-8BAA-8AB3B8C0C6D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70378" y="1561359"/>
            <a:ext cx="3168622" cy="1658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- N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4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788024" y="686634"/>
            <a:ext cx="4100019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 -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fr-L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 </a:t>
            </a:r>
            <a:endParaRPr lang="en-US" sz="24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0910" y="547119"/>
            <a:ext cx="417424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5550057F-F8FC-4DA0-A1AE-AC301199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" y="20975"/>
            <a:ext cx="4536282" cy="29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C658C0E-45AC-4DC7-B68D-D856F8606D9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2000" y="1779145"/>
            <a:ext cx="4459920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 - </a:t>
            </a:r>
            <a:r>
              <a:rPr lang="fr-LU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L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L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26A7ED-A060-45C1-A87C-B12ED8CAA005}"/>
              </a:ext>
            </a:extLst>
          </p:cNvPr>
          <p:cNvSpPr/>
          <p:nvPr/>
        </p:nvSpPr>
        <p:spPr>
          <a:xfrm>
            <a:off x="4770572" y="1596390"/>
            <a:ext cx="417424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579A0-AE01-4836-8ABE-799510057ECA}"/>
              </a:ext>
            </a:extLst>
          </p:cNvPr>
          <p:cNvSpPr/>
          <p:nvPr/>
        </p:nvSpPr>
        <p:spPr>
          <a:xfrm>
            <a:off x="467544" y="318044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/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954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KIỂM TRA BÀI CŨ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866" y="1563638"/>
            <a:ext cx="8763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Nước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Nước chảy từ cao xuống thấp, lan ra khắp mọi phía.</a:t>
            </a:r>
          </a:p>
          <a:p>
            <a:pPr lvl="0" algn="just"/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Nước thấm qua một số vật và hòa tan được một số chất.</a:t>
            </a:r>
          </a:p>
          <a:p>
            <a:pPr lvl="0"/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12E3B-B8A5-405C-B3A4-AE2988992F5E}"/>
              </a:ext>
            </a:extLst>
          </p:cNvPr>
          <p:cNvSpPr/>
          <p:nvPr/>
        </p:nvSpPr>
        <p:spPr>
          <a:xfrm>
            <a:off x="179512" y="90220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/>
              </a:rPr>
              <a:t>- </a:t>
            </a:r>
            <a:r>
              <a:rPr lang="vi-VN" sz="3600" b="1" dirty="0">
                <a:latin typeface="Times New Roman"/>
              </a:rPr>
              <a:t>Nước có những tính chất gì?</a:t>
            </a:r>
          </a:p>
        </p:txBody>
      </p:sp>
    </p:spTree>
    <p:extLst>
      <p:ext uri="{BB962C8B-B14F-4D97-AF65-F5344CB8AC3E}">
        <p14:creationId xmlns:p14="http://schemas.microsoft.com/office/powerpoint/2010/main" val="23965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6350" y="991568"/>
            <a:ext cx="1428750" cy="500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30710" y="4234"/>
            <a:ext cx="7786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chuyển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lỏng</a:t>
            </a:r>
            <a:r>
              <a:rPr lang="en-US" sz="2800" b="1" dirty="0">
                <a:solidFill>
                  <a:srgbClr val="FF0000"/>
                </a:solidFill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rắn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rắn</a:t>
            </a:r>
            <a:r>
              <a:rPr lang="en-US" sz="2800" b="1" dirty="0">
                <a:solidFill>
                  <a:srgbClr val="FF0000"/>
                </a:solidFill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lỏng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856349" y="915566"/>
            <a:ext cx="200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endParaRPr lang="en-US" sz="2800" dirty="0"/>
          </a:p>
        </p:txBody>
      </p:sp>
      <p:sp>
        <p:nvSpPr>
          <p:cNvPr id="5" name="Curved Right Arrow 4"/>
          <p:cNvSpPr/>
          <p:nvPr/>
        </p:nvSpPr>
        <p:spPr>
          <a:xfrm flipV="1">
            <a:off x="2451820" y="1004941"/>
            <a:ext cx="1235322" cy="2591728"/>
          </a:xfrm>
          <a:prstGeom prst="curvedRightArrow">
            <a:avLst>
              <a:gd name="adj1" fmla="val 25000"/>
              <a:gd name="adj2" fmla="val 50000"/>
              <a:gd name="adj3" fmla="val 34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6200000" flipH="1">
            <a:off x="4784348" y="1890389"/>
            <a:ext cx="2449705" cy="1152125"/>
          </a:xfrm>
          <a:prstGeom prst="curved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50640" y="1985752"/>
            <a:ext cx="1801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2"/>
                </a:solidFill>
              </a:rPr>
              <a:t>Nóng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chảy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804248" y="2048530"/>
            <a:ext cx="157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2"/>
                </a:solidFill>
              </a:rPr>
              <a:t>Đông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đặc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072" y="3218267"/>
            <a:ext cx="1501676" cy="504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382331" y="3195487"/>
            <a:ext cx="2083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     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28375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2168721"/>
            <a:ext cx="2136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954" y="4587974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941"/>
            <a:ext cx="4419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35" y="4265559"/>
            <a:ext cx="4285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3" y="2691941"/>
            <a:ext cx="4648200" cy="19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9D78DF-78A8-44AA-AF97-6FBB46CB0F9F}"/>
              </a:ext>
            </a:extLst>
          </p:cNvPr>
          <p:cNvSpPr/>
          <p:nvPr/>
        </p:nvSpPr>
        <p:spPr>
          <a:xfrm>
            <a:off x="611560" y="120359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>
            <a:extLst>
              <a:ext uri="{FF2B5EF4-FFF2-40B4-BE49-F238E27FC236}">
                <a16:creationId xmlns:a16="http://schemas.microsoft.com/office/drawing/2014/main" id="{C751A070-FB4C-4D32-B22C-D1D348A4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28700"/>
            <a:ext cx="2400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B9A568F3-D04D-4638-8AF1-0B50728E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70" y="1239346"/>
            <a:ext cx="79969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- </a:t>
            </a:r>
            <a:r>
              <a:rPr lang="en-US" altLang="en-US" sz="3200" b="1" dirty="0" err="1"/>
              <a:t>Nước</a:t>
            </a:r>
            <a:r>
              <a:rPr lang="en-US" altLang="en-US" sz="3200" b="1" dirty="0"/>
              <a:t> ở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chung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riêng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như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dirty="0"/>
          </a:p>
        </p:txBody>
      </p:sp>
      <p:sp>
        <p:nvSpPr>
          <p:cNvPr id="9276" name="Text Box 60">
            <a:extLst>
              <a:ext uri="{FF2B5EF4-FFF2-40B4-BE49-F238E27FC236}">
                <a16:creationId xmlns:a16="http://schemas.microsoft.com/office/drawing/2014/main" id="{589AE4BC-5C68-404D-9A42-204F7AF9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01205"/>
            <a:ext cx="748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* </a:t>
            </a:r>
            <a:r>
              <a:rPr lang="vi-VN" altLang="en-US" sz="3200" b="1" dirty="0">
                <a:solidFill>
                  <a:srgbClr val="0000FF"/>
                </a:solidFill>
              </a:rPr>
              <a:t>N</a:t>
            </a:r>
            <a:r>
              <a:rPr lang="en-US" altLang="en-US" sz="3200" b="1" dirty="0" err="1">
                <a:solidFill>
                  <a:srgbClr val="0000FF"/>
                </a:solidFill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tồn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tại</a:t>
            </a:r>
            <a:r>
              <a:rPr lang="en-US" altLang="en-US" sz="3200" b="1" dirty="0">
                <a:solidFill>
                  <a:srgbClr val="0000FF"/>
                </a:solidFill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rắn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lỏng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khí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 Box 56">
            <a:extLst>
              <a:ext uri="{FF2B5EF4-FFF2-40B4-BE49-F238E27FC236}">
                <a16:creationId xmlns:a16="http://schemas.microsoft.com/office/drawing/2014/main" id="{D81B4804-934C-450A-95FF-7C6350CD6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9232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- </a:t>
            </a:r>
            <a:r>
              <a:rPr lang="en-US" altLang="en-US" sz="3200" b="1" dirty="0" err="1"/>
              <a:t>Nước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tồn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tại</a:t>
            </a:r>
            <a:r>
              <a:rPr lang="en-US" altLang="en-US" sz="3200" b="1" dirty="0"/>
              <a:t> ở </a:t>
            </a:r>
            <a:r>
              <a:rPr lang="en-US" altLang="en-US" sz="3200" b="1" dirty="0" err="1"/>
              <a:t>những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dirty="0"/>
          </a:p>
        </p:txBody>
      </p:sp>
      <p:sp>
        <p:nvSpPr>
          <p:cNvPr id="6" name="Text Box 60">
            <a:extLst>
              <a:ext uri="{FF2B5EF4-FFF2-40B4-BE49-F238E27FC236}">
                <a16:creationId xmlns:a16="http://schemas.microsoft.com/office/drawing/2014/main" id="{80C5CFA9-F087-4AEF-BB54-530D4290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45" y="2211710"/>
            <a:ext cx="7402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* </a:t>
            </a:r>
            <a:r>
              <a:rPr lang="vi-VN" altLang="en-US" sz="3200" b="1" dirty="0">
                <a:solidFill>
                  <a:srgbClr val="0000FF"/>
                </a:solidFill>
              </a:rPr>
              <a:t>N</a:t>
            </a:r>
            <a:r>
              <a:rPr lang="en-US" altLang="en-US" sz="3200" b="1" dirty="0" err="1">
                <a:solidFill>
                  <a:srgbClr val="0000FF"/>
                </a:solidFill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</a:rPr>
              <a:t> 3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đều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suốt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màu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mùi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 Box 60">
            <a:extLst>
              <a:ext uri="{FF2B5EF4-FFF2-40B4-BE49-F238E27FC236}">
                <a16:creationId xmlns:a16="http://schemas.microsoft.com/office/drawing/2014/main" id="{46EEC8D5-8FC7-45E2-A730-3182E196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84" y="3230504"/>
            <a:ext cx="79969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vi-VN" altLang="en-US" sz="32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ở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lỏng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khí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nhất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định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ở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rắn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nhất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</a:rPr>
              <a:t>định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49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2" grpId="0"/>
      <p:bldP spid="9276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6EFA562A-FD1E-4468-BDE7-96EF0BC3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85750"/>
            <a:ext cx="5886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848881DC-1D12-4EAE-9585-89AB1FD9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57300"/>
            <a:ext cx="2400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74" name="ding460.wav">
            <a:hlinkClick r:id="" action="ppaction://media"/>
            <a:extLst>
              <a:ext uri="{FF2B5EF4-FFF2-40B4-BE49-F238E27FC236}">
                <a16:creationId xmlns:a16="http://schemas.microsoft.com/office/drawing/2014/main" id="{60BA8789-6206-4391-AB92-045C15F2D73E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7437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5" name="ding461.wav">
            <a:hlinkClick r:id="" action="ppaction://media"/>
            <a:extLst>
              <a:ext uri="{FF2B5EF4-FFF2-40B4-BE49-F238E27FC236}">
                <a16:creationId xmlns:a16="http://schemas.microsoft.com/office/drawing/2014/main" id="{AFD779CD-3C49-4592-82B2-0DF7C2F06711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6" name="ding462.wav">
            <a:hlinkClick r:id="" action="ppaction://media"/>
            <a:extLst>
              <a:ext uri="{FF2B5EF4-FFF2-40B4-BE49-F238E27FC236}">
                <a16:creationId xmlns:a16="http://schemas.microsoft.com/office/drawing/2014/main" id="{8F67D6C5-31DC-4C99-9AF4-BE73C937737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9723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7" name="ding463.wav">
            <a:hlinkClick r:id="" action="ppaction://media"/>
            <a:extLst>
              <a:ext uri="{FF2B5EF4-FFF2-40B4-BE49-F238E27FC236}">
                <a16:creationId xmlns:a16="http://schemas.microsoft.com/office/drawing/2014/main" id="{D6E04ECE-43A6-49BA-AF50-AAE709E00698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0866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8" name="ding464.wav">
            <a:hlinkClick r:id="" action="ppaction://media"/>
            <a:extLst>
              <a:ext uri="{FF2B5EF4-FFF2-40B4-BE49-F238E27FC236}">
                <a16:creationId xmlns:a16="http://schemas.microsoft.com/office/drawing/2014/main" id="{F0C129EB-8ADE-426E-A453-42CC1E4AD417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72009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9" name="ding465.wav">
            <a:hlinkClick r:id="" action="ppaction://media"/>
            <a:extLst>
              <a:ext uri="{FF2B5EF4-FFF2-40B4-BE49-F238E27FC236}">
                <a16:creationId xmlns:a16="http://schemas.microsoft.com/office/drawing/2014/main" id="{EE526A48-2A8B-4BF3-BF3F-7EFCE3E8ADA0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152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ding466.wav">
            <a:hlinkClick r:id="" action="ppaction://media"/>
            <a:extLst>
              <a:ext uri="{FF2B5EF4-FFF2-40B4-BE49-F238E27FC236}">
                <a16:creationId xmlns:a16="http://schemas.microsoft.com/office/drawing/2014/main" id="{D25F4EF5-B388-4A8B-BCB9-0E4BD342C05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74295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ding467.wav">
            <a:hlinkClick r:id="" action="ppaction://media"/>
            <a:extLst>
              <a:ext uri="{FF2B5EF4-FFF2-40B4-BE49-F238E27FC236}">
                <a16:creationId xmlns:a16="http://schemas.microsoft.com/office/drawing/2014/main" id="{9D58D89C-8904-442E-8535-58261A2434D5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5438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ding468.wav">
            <a:hlinkClick r:id="" action="ppaction://media"/>
            <a:extLst>
              <a:ext uri="{FF2B5EF4-FFF2-40B4-BE49-F238E27FC236}">
                <a16:creationId xmlns:a16="http://schemas.microsoft.com/office/drawing/2014/main" id="{E05B6C10-1900-40C4-8016-63A7B28BAD49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76581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3" name="ding469.wav">
            <a:hlinkClick r:id="" action="ppaction://media"/>
            <a:extLst>
              <a:ext uri="{FF2B5EF4-FFF2-40B4-BE49-F238E27FC236}">
                <a16:creationId xmlns:a16="http://schemas.microsoft.com/office/drawing/2014/main" id="{9213344B-981E-4771-A87B-D799B917B83E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7724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ding475.wav">
            <a:hlinkClick r:id="" action="ppaction://media"/>
            <a:extLst>
              <a:ext uri="{FF2B5EF4-FFF2-40B4-BE49-F238E27FC236}">
                <a16:creationId xmlns:a16="http://schemas.microsoft.com/office/drawing/2014/main" id="{D1C579C2-E2AD-4699-9D64-416529FA6BE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886700"/>
            <a:ext cx="114300" cy="1143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7" name="AutoShape 27">
            <a:extLst>
              <a:ext uri="{FF2B5EF4-FFF2-40B4-BE49-F238E27FC236}">
                <a16:creationId xmlns:a16="http://schemas.microsoft.com/office/drawing/2014/main" id="{4CABB743-BED6-46B0-A56D-F0100386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026444"/>
            <a:ext cx="857250" cy="1085850"/>
          </a:xfrm>
          <a:prstGeom prst="can">
            <a:avLst>
              <a:gd name="adj" fmla="val 166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194588" name="AutoShape 28">
            <a:extLst>
              <a:ext uri="{FF2B5EF4-FFF2-40B4-BE49-F238E27FC236}">
                <a16:creationId xmlns:a16="http://schemas.microsoft.com/office/drawing/2014/main" id="{2C1491B4-976E-4E8B-B31F-DE14B0927F90}"/>
              </a:ext>
            </a:extLst>
          </p:cNvPr>
          <p:cNvSpPr>
            <a:spLocks noChangeArrowheads="1"/>
          </p:cNvSpPr>
          <p:nvPr/>
        </p:nvSpPr>
        <p:spPr bwMode="auto">
          <a:xfrm rot="20030050">
            <a:off x="2628900" y="1200150"/>
            <a:ext cx="1200150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Bay </a:t>
            </a:r>
            <a:r>
              <a:rPr lang="en-US" altLang="en-US" dirty="0" err="1"/>
              <a:t>hơi</a:t>
            </a:r>
            <a:endParaRPr lang="en-US" altLang="en-US" dirty="0"/>
          </a:p>
        </p:txBody>
      </p:sp>
      <p:sp>
        <p:nvSpPr>
          <p:cNvPr id="194589" name="AutoShape 29">
            <a:extLst>
              <a:ext uri="{FF2B5EF4-FFF2-40B4-BE49-F238E27FC236}">
                <a16:creationId xmlns:a16="http://schemas.microsoft.com/office/drawing/2014/main" id="{D3C5C4FF-8236-4386-8CBC-7FBBD77D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841" y="702469"/>
            <a:ext cx="1600200" cy="971550"/>
          </a:xfrm>
          <a:prstGeom prst="cloudCallout">
            <a:avLst>
              <a:gd name="adj1" fmla="val -1637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200" b="1" dirty="0">
              <a:solidFill>
                <a:srgbClr val="0000CC"/>
              </a:solidFill>
            </a:endParaRPr>
          </a:p>
        </p:txBody>
      </p:sp>
      <p:sp>
        <p:nvSpPr>
          <p:cNvPr id="194590" name="AutoShape 30">
            <a:extLst>
              <a:ext uri="{FF2B5EF4-FFF2-40B4-BE49-F238E27FC236}">
                <a16:creationId xmlns:a16="http://schemas.microsoft.com/office/drawing/2014/main" id="{5BC98331-C668-49A2-A540-24FB5731B00C}"/>
              </a:ext>
            </a:extLst>
          </p:cNvPr>
          <p:cNvSpPr>
            <a:spLocks noChangeArrowheads="1"/>
          </p:cNvSpPr>
          <p:nvPr/>
        </p:nvSpPr>
        <p:spPr bwMode="auto">
          <a:xfrm rot="2764608">
            <a:off x="5203031" y="1197769"/>
            <a:ext cx="1148954" cy="81081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/>
              <a:t>Ngưng</a:t>
            </a:r>
            <a:r>
              <a:rPr lang="en-US" altLang="en-US" dirty="0"/>
              <a:t> </a:t>
            </a:r>
            <a:r>
              <a:rPr lang="en-US" altLang="en-US" dirty="0" err="1"/>
              <a:t>tụ</a:t>
            </a:r>
            <a:endParaRPr lang="en-US" altLang="en-US" dirty="0"/>
          </a:p>
        </p:txBody>
      </p:sp>
      <p:sp>
        <p:nvSpPr>
          <p:cNvPr id="194592" name="AutoShape 32">
            <a:extLst>
              <a:ext uri="{FF2B5EF4-FFF2-40B4-BE49-F238E27FC236}">
                <a16:creationId xmlns:a16="http://schemas.microsoft.com/office/drawing/2014/main" id="{65F75867-9003-4F55-9CA3-CC325A80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1885950"/>
            <a:ext cx="914400" cy="1085850"/>
          </a:xfrm>
          <a:prstGeom prst="can">
            <a:avLst>
              <a:gd name="adj" fmla="val 1575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200" b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/>
            <a:endParaRPr lang="en-US" altLang="en-US" sz="2200" b="1" dirty="0">
              <a:solidFill>
                <a:srgbClr val="0000CC"/>
              </a:solidFill>
            </a:endParaRPr>
          </a:p>
        </p:txBody>
      </p:sp>
      <p:sp>
        <p:nvSpPr>
          <p:cNvPr id="194593" name="AutoShape 33">
            <a:extLst>
              <a:ext uri="{FF2B5EF4-FFF2-40B4-BE49-F238E27FC236}">
                <a16:creationId xmlns:a16="http://schemas.microsoft.com/office/drawing/2014/main" id="{9326DCE9-52F0-40A7-B4ED-08CFDAF9D191}"/>
              </a:ext>
            </a:extLst>
          </p:cNvPr>
          <p:cNvSpPr>
            <a:spLocks noChangeArrowheads="1"/>
          </p:cNvSpPr>
          <p:nvPr/>
        </p:nvSpPr>
        <p:spPr bwMode="auto">
          <a:xfrm rot="8350226">
            <a:off x="5086351" y="3086100"/>
            <a:ext cx="1308497" cy="857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Đông đặc</a:t>
            </a:r>
          </a:p>
        </p:txBody>
      </p:sp>
      <p:sp>
        <p:nvSpPr>
          <p:cNvPr id="194594" name="Rectangle 34">
            <a:extLst>
              <a:ext uri="{FF2B5EF4-FFF2-40B4-BE49-F238E27FC236}">
                <a16:creationId xmlns:a16="http://schemas.microsoft.com/office/drawing/2014/main" id="{C7B6BB00-8399-4C4D-9140-E4F005E5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429000"/>
            <a:ext cx="800100" cy="857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194595" name="AutoShape 35">
            <a:extLst>
              <a:ext uri="{FF2B5EF4-FFF2-40B4-BE49-F238E27FC236}">
                <a16:creationId xmlns:a16="http://schemas.microsoft.com/office/drawing/2014/main" id="{3652CA34-F8B2-4AD2-A5D6-3C47DC5226BE}"/>
              </a:ext>
            </a:extLst>
          </p:cNvPr>
          <p:cNvSpPr>
            <a:spLocks noChangeArrowheads="1"/>
          </p:cNvSpPr>
          <p:nvPr/>
        </p:nvSpPr>
        <p:spPr bwMode="auto">
          <a:xfrm rot="13696674">
            <a:off x="2971800" y="3028950"/>
            <a:ext cx="13716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Nóng chảy</a:t>
            </a:r>
          </a:p>
        </p:txBody>
      </p:sp>
      <p:sp>
        <p:nvSpPr>
          <p:cNvPr id="194597" name="Text Box 37">
            <a:extLst>
              <a:ext uri="{FF2B5EF4-FFF2-40B4-BE49-F238E27FC236}">
                <a16:creationId xmlns:a16="http://schemas.microsoft.com/office/drawing/2014/main" id="{58A2FFCF-F62D-4D27-9876-619CE95B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4314"/>
            <a:ext cx="5688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Sơ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sự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87B86E2C-A779-4465-BD38-22D4C34B4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513" y="792723"/>
            <a:ext cx="675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 err="1"/>
              <a:t>Thể</a:t>
            </a:r>
            <a:r>
              <a:rPr lang="en-US" sz="2200" b="1" dirty="0"/>
              <a:t> </a:t>
            </a:r>
          </a:p>
          <a:p>
            <a:pPr algn="ctr" eaLnBrk="1" hangingPunct="1"/>
            <a:r>
              <a:rPr lang="en-US" sz="2200" b="1" dirty="0" err="1"/>
              <a:t>khí</a:t>
            </a:r>
            <a:endParaRPr lang="en-US" sz="2200" b="1" dirty="0"/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34F43728-3473-40BB-95AA-AE1344CE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11" y="3486150"/>
            <a:ext cx="7121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 err="1"/>
              <a:t>Thể</a:t>
            </a:r>
            <a:r>
              <a:rPr lang="en-US" sz="2200" b="1" dirty="0"/>
              <a:t> </a:t>
            </a:r>
          </a:p>
          <a:p>
            <a:pPr algn="ctr" eaLnBrk="1" hangingPunct="1"/>
            <a:r>
              <a:rPr lang="en-US" sz="2200" b="1" dirty="0" err="1"/>
              <a:t>rắn</a:t>
            </a:r>
            <a:endParaRPr lang="en-US" sz="2200" b="1" dirty="0"/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D76B979-C51F-459D-891E-C9A3DC44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216" y="2237243"/>
            <a:ext cx="7121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 err="1"/>
              <a:t>Thể</a:t>
            </a:r>
            <a:r>
              <a:rPr lang="en-US" sz="2200" b="1" dirty="0"/>
              <a:t> </a:t>
            </a:r>
          </a:p>
          <a:p>
            <a:pPr algn="ctr" eaLnBrk="1" hangingPunct="1"/>
            <a:r>
              <a:rPr lang="en-US" sz="2200" b="1" dirty="0" err="1"/>
              <a:t>lỏng</a:t>
            </a:r>
            <a:endParaRPr lang="en-US" sz="2200" b="1" dirty="0"/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D249017E-838D-4CB4-AFCB-4EC5DB09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397" y="2046879"/>
            <a:ext cx="7121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 err="1"/>
              <a:t>Thể</a:t>
            </a:r>
            <a:r>
              <a:rPr lang="en-US" sz="2200" b="1" dirty="0"/>
              <a:t> </a:t>
            </a:r>
          </a:p>
          <a:p>
            <a:pPr algn="ctr" eaLnBrk="1" hangingPunct="1"/>
            <a:r>
              <a:rPr lang="en-US" sz="2200" b="1" dirty="0" err="1"/>
              <a:t>lỏng</a:t>
            </a:r>
            <a:endParaRPr lang="en-US" sz="2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4"/>
                </p:tgtEl>
              </p:cMediaNode>
            </p:audio>
            <p:audio>
              <p:cMediaNode mute="1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5"/>
                </p:tgtEl>
              </p:cMediaNode>
            </p:audio>
            <p:audio>
              <p:cMediaNode mute="1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6"/>
                </p:tgtEl>
              </p:cMediaNode>
            </p:audio>
            <p:audio>
              <p:cMediaNode mute="1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7"/>
                </p:tgtEl>
              </p:cMediaNode>
            </p:audio>
            <p:audio>
              <p:cMediaNode mute="1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8"/>
                </p:tgtEl>
              </p:cMediaNode>
            </p:audio>
            <p:audio>
              <p:cMediaNode mute="1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9"/>
                </p:tgtEl>
              </p:cMediaNode>
            </p:audio>
            <p:audio>
              <p:cMediaNode mute="1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0"/>
                </p:tgtEl>
              </p:cMediaNode>
            </p:audio>
            <p:audio>
              <p:cMediaNode mute="1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1"/>
                </p:tgtEl>
              </p:cMediaNode>
            </p:audio>
            <p:audio>
              <p:cMediaNode mute="1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2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3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4"/>
                </p:tgtEl>
              </p:cMediaNode>
            </p:audio>
          </p:childTnLst>
        </p:cTn>
      </p:par>
    </p:tnLst>
    <p:bldLst>
      <p:bldP spid="194587" grpId="0" animBg="1"/>
      <p:bldP spid="194588" grpId="0" animBg="1"/>
      <p:bldP spid="194589" grpId="0" animBg="1"/>
      <p:bldP spid="194590" grpId="0" animBg="1"/>
      <p:bldP spid="194592" grpId="0" animBg="1"/>
      <p:bldP spid="194593" grpId="0" animBg="1"/>
      <p:bldP spid="194594" grpId="0" animBg="1"/>
      <p:bldP spid="194595" grpId="0" animBg="1"/>
      <p:bldP spid="194597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à nhà thy ^^ - RingRing.vn -Ráp gà gáy cuc 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7581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-80963" y="4681934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276225" y="1256040"/>
            <a:ext cx="8591550" cy="274016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3350" y="776684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* </a:t>
            </a:r>
            <a:r>
              <a:rPr lang="en-US" sz="2800" b="1" u="sng">
                <a:solidFill>
                  <a:srgbClr val="FF0000"/>
                </a:solidFill>
              </a:rPr>
              <a:t>Kết luận</a:t>
            </a:r>
            <a:r>
              <a:rPr lang="en-US" sz="2800" b="1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inh">
            <a:extLst>
              <a:ext uri="{FF2B5EF4-FFF2-40B4-BE49-F238E27FC236}">
                <a16:creationId xmlns:a16="http://schemas.microsoft.com/office/drawing/2014/main" id="{C78114EC-C157-4BA7-8C63-D2B6A91CB2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3628" y="411510"/>
            <a:ext cx="6858000" cy="4171950"/>
          </a:xfrm>
          <a:prstGeom prst="rect">
            <a:avLst/>
          </a:prstGeom>
          <a:noFill/>
          <a:ln/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id="{3DA986BB-7825-43C8-B4C4-2305CECAC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0450" y="914400"/>
            <a:ext cx="2457450" cy="8929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2"/>
              </a:avLst>
            </a:prstTxWarp>
          </a:bodyPr>
          <a:lstStyle/>
          <a:p>
            <a:pPr algn="ctr"/>
            <a:r>
              <a:rPr lang="en-US" sz="3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2463021-06FF-4A93-B0A3-3CE54ED3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923678"/>
            <a:ext cx="4302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  <a:p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khoa.</a:t>
            </a:r>
          </a:p>
          <a:p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Chuẩn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b="1" dirty="0">
              <a:solidFill>
                <a:srgbClr val="0066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08DC504B-FF13-41D3-87E0-C26DC074834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057400"/>
            <a:ext cx="9715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476F69E7-6C48-42FA-9B5A-53BBDB28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60"/>
            <a:ext cx="6916341" cy="51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8">
            <a:extLst>
              <a:ext uri="{FF2B5EF4-FFF2-40B4-BE49-F238E27FC236}">
                <a16:creationId xmlns:a16="http://schemas.microsoft.com/office/drawing/2014/main" id="{414B4F21-2A33-44FE-8618-8093E7FE20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0" y="1028700"/>
            <a:ext cx="49149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TẠM BIỆT CÁC EM 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13970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12E3B-B8A5-405C-B3A4-AE2988992F5E}"/>
              </a:ext>
            </a:extLst>
          </p:cNvPr>
          <p:cNvSpPr/>
          <p:nvPr/>
        </p:nvSpPr>
        <p:spPr>
          <a:xfrm>
            <a:off x="611560" y="48351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atin typeface="Times New Roman"/>
              </a:rPr>
              <a:t>- </a:t>
            </a:r>
            <a:r>
              <a:rPr lang="en-US" sz="3600" b="1" dirty="0" err="1">
                <a:latin typeface="Times New Roman"/>
              </a:rPr>
              <a:t>Nêu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một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số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chất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có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thể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hòa</a:t>
            </a:r>
            <a:r>
              <a:rPr lang="en-US" sz="3600" b="1" dirty="0">
                <a:latin typeface="Times New Roman"/>
              </a:rPr>
              <a:t> tan </a:t>
            </a:r>
            <a:r>
              <a:rPr lang="en-US" sz="3600" b="1" dirty="0" err="1">
                <a:latin typeface="Times New Roman"/>
              </a:rPr>
              <a:t>trong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nước</a:t>
            </a:r>
            <a:r>
              <a:rPr lang="en-US" sz="3600" b="1" dirty="0">
                <a:latin typeface="Times New Roman"/>
              </a:rPr>
              <a:t>?</a:t>
            </a:r>
            <a:endParaRPr lang="vi-VN" sz="36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3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>
            <a:extLst>
              <a:ext uri="{FF2B5EF4-FFF2-40B4-BE49-F238E27FC236}">
                <a16:creationId xmlns:a16="http://schemas.microsoft.com/office/drawing/2014/main" id="{764CAB03-06D6-4F41-AD42-FC82BB284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4" y="1281792"/>
            <a:ext cx="5544616" cy="425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 thể của nước</a:t>
            </a:r>
          </a:p>
        </p:txBody>
      </p:sp>
      <p:sp>
        <p:nvSpPr>
          <p:cNvPr id="7" name="WordArt 22">
            <a:extLst>
              <a:ext uri="{FF2B5EF4-FFF2-40B4-BE49-F238E27FC236}">
                <a16:creationId xmlns:a16="http://schemas.microsoft.com/office/drawing/2014/main" id="{0EC72DD0-49CB-4426-BEB9-D339F7370A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851" y="483518"/>
            <a:ext cx="4934297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năm2021</a:t>
            </a:r>
          </a:p>
          <a:p>
            <a:pPr algn="ctr">
              <a:defRPr/>
            </a:pPr>
            <a:r>
              <a:rPr lang="en-US" sz="27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7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700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D78DF-78A8-44AA-AF97-6FBB46CB0F9F}"/>
              </a:ext>
            </a:extLst>
          </p:cNvPr>
          <p:cNvSpPr/>
          <p:nvPr/>
        </p:nvSpPr>
        <p:spPr>
          <a:xfrm>
            <a:off x="251520" y="1923678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>
            <a:extLst>
              <a:ext uri="{FF2B5EF4-FFF2-40B4-BE49-F238E27FC236}">
                <a16:creationId xmlns:a16="http://schemas.microsoft.com/office/drawing/2014/main" id="{764CAB03-06D6-4F41-AD42-FC82BB284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4" y="1281792"/>
            <a:ext cx="5544616" cy="425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 t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ể của nước</a:t>
            </a:r>
          </a:p>
        </p:txBody>
      </p:sp>
      <p:sp>
        <p:nvSpPr>
          <p:cNvPr id="7" name="WordArt 22">
            <a:extLst>
              <a:ext uri="{FF2B5EF4-FFF2-40B4-BE49-F238E27FC236}">
                <a16:creationId xmlns:a16="http://schemas.microsoft.com/office/drawing/2014/main" id="{0EC72DD0-49CB-4426-BEB9-D339F7370A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851" y="483518"/>
            <a:ext cx="4934297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năm2021</a:t>
            </a:r>
          </a:p>
          <a:p>
            <a:pPr algn="ctr">
              <a:defRPr/>
            </a:pPr>
            <a:r>
              <a:rPr lang="en-US" sz="27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7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700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D78DF-78A8-44AA-AF97-6FBB46CB0F9F}"/>
              </a:ext>
            </a:extLst>
          </p:cNvPr>
          <p:cNvSpPr/>
          <p:nvPr/>
        </p:nvSpPr>
        <p:spPr>
          <a:xfrm>
            <a:off x="251520" y="221171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9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974319" y="1635646"/>
            <a:ext cx="2952328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Picture 3" descr="0-0aathacbang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112" cy="5143500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695549C9-79D6-447D-9269-480B58FA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371950"/>
            <a:ext cx="142806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DD8DF-949D-429A-863A-5E66239FEF99}"/>
              </a:ext>
            </a:extLst>
          </p:cNvPr>
          <p:cNvSpPr/>
          <p:nvPr/>
        </p:nvSpPr>
        <p:spPr>
          <a:xfrm>
            <a:off x="5940152" y="339502"/>
            <a:ext cx="2801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586" y="-668609"/>
            <a:ext cx="4464496" cy="59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2326" y="1203598"/>
            <a:ext cx="280122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giọt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hứng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D930A48-7FFB-42C5-BB84-6F279828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15966"/>
            <a:ext cx="142806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5B4F0C-7BFF-40BB-88A9-57BAFE84EC96}"/>
              </a:ext>
            </a:extLst>
          </p:cNvPr>
          <p:cNvSpPr/>
          <p:nvPr/>
        </p:nvSpPr>
        <p:spPr>
          <a:xfrm>
            <a:off x="6235269" y="18879"/>
            <a:ext cx="2801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9547" y="-334525"/>
            <a:ext cx="3976931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3939903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0-0aathacbangi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21" y="-37024"/>
            <a:ext cx="4419600" cy="3976927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874D5166-4089-4A96-B1C3-06F61878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502593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D37246A-43B8-44ED-8ED5-69A17570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332" y="3392053"/>
            <a:ext cx="112363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7BFD107-76F0-4EB3-A283-E6E1C53E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3377213"/>
            <a:ext cx="112363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0" y="2123555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8" descr="scan0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47128"/>
            <a:ext cx="2963862" cy="163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scan0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86" y="1347087"/>
            <a:ext cx="3243263" cy="17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670675" y="2629504"/>
            <a:ext cx="1676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mưa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nuoc son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7" y="1347089"/>
            <a:ext cx="2667000" cy="15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886266" y="2629504"/>
            <a:ext cx="16002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 sông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" y="3183202"/>
            <a:ext cx="3059832" cy="15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467544" y="4588015"/>
            <a:ext cx="18288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anse-source-d-arg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183202"/>
            <a:ext cx="3014662" cy="15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566319" y="4588015"/>
            <a:ext cx="23161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biển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quang%20binh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7" y="3166576"/>
            <a:ext cx="2667000" cy="15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7175819" y="4633258"/>
            <a:ext cx="1394934" cy="430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suối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157" y="125623"/>
            <a:ext cx="560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BE7710-5284-428B-AFF3-9C4BAF0CEDEF}"/>
              </a:ext>
            </a:extLst>
          </p:cNvPr>
          <p:cNvSpPr/>
          <p:nvPr/>
        </p:nvSpPr>
        <p:spPr>
          <a:xfrm>
            <a:off x="132793" y="528239"/>
            <a:ext cx="8759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9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3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1199</Words>
  <Application>Microsoft Office PowerPoint</Application>
  <PresentationFormat>On-screen Show (16:9)</PresentationFormat>
  <Paragraphs>121</Paragraphs>
  <Slides>27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Unicode MS</vt:lpstr>
      <vt:lpstr>Calibri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139</cp:revision>
  <dcterms:created xsi:type="dcterms:W3CDTF">2021-11-16T12:17:57Z</dcterms:created>
  <dcterms:modified xsi:type="dcterms:W3CDTF">2021-11-26T14:34:02Z</dcterms:modified>
</cp:coreProperties>
</file>